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92" r:id="rId1"/>
  </p:sldMasterIdLst>
  <p:notesMasterIdLst>
    <p:notesMasterId r:id="rId29"/>
  </p:notesMasterIdLst>
  <p:handoutMasterIdLst>
    <p:handoutMasterId r:id="rId30"/>
  </p:handoutMasterIdLst>
  <p:sldIdLst>
    <p:sldId id="364" r:id="rId2"/>
    <p:sldId id="402" r:id="rId3"/>
    <p:sldId id="403" r:id="rId4"/>
    <p:sldId id="404" r:id="rId5"/>
    <p:sldId id="417" r:id="rId6"/>
    <p:sldId id="418" r:id="rId7"/>
    <p:sldId id="419" r:id="rId8"/>
    <p:sldId id="365" r:id="rId9"/>
    <p:sldId id="388" r:id="rId10"/>
    <p:sldId id="392" r:id="rId11"/>
    <p:sldId id="374" r:id="rId12"/>
    <p:sldId id="370" r:id="rId13"/>
    <p:sldId id="372" r:id="rId14"/>
    <p:sldId id="391" r:id="rId15"/>
    <p:sldId id="406" r:id="rId16"/>
    <p:sldId id="407" r:id="rId17"/>
    <p:sldId id="408" r:id="rId18"/>
    <p:sldId id="420" r:id="rId19"/>
    <p:sldId id="409" r:id="rId20"/>
    <p:sldId id="421" r:id="rId21"/>
    <p:sldId id="411" r:id="rId22"/>
    <p:sldId id="412" r:id="rId23"/>
    <p:sldId id="413" r:id="rId24"/>
    <p:sldId id="414" r:id="rId25"/>
    <p:sldId id="415" r:id="rId26"/>
    <p:sldId id="416" r:id="rId27"/>
    <p:sldId id="40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7"/>
    <a:srgbClr val="3173B3"/>
    <a:srgbClr val="4E7F2F"/>
    <a:srgbClr val="FFB687"/>
    <a:srgbClr val="F4AF80"/>
    <a:srgbClr val="963FDB"/>
    <a:srgbClr val="C7DFB4"/>
    <a:srgbClr val="B5C7E7"/>
    <a:srgbClr val="F2F4F2"/>
    <a:srgbClr val="A28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4" autoAdjust="0"/>
    <p:restoredTop sz="83483"/>
  </p:normalViewPr>
  <p:slideViewPr>
    <p:cSldViewPr snapToGrid="0">
      <p:cViewPr>
        <p:scale>
          <a:sx n="94" d="100"/>
          <a:sy n="94" d="100"/>
        </p:scale>
        <p:origin x="-488" y="224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39CFD-AD72-D947-A1D6-8035784F98B2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62E0F-6E51-0A48-B533-58990E0D9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FD89D-7B3E-BB4B-936F-2199CCDA756F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EBD3E-1305-0E47-B234-554978ABF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I’m Weizhen and I’ll introduce our work: Weakly Supervised Nuclei Segmentation via Instance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model consists of two branches: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Semantic Proposal Network (SPN) and an Instance Encoding Network (IEN) .</a:t>
            </a:r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876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Then we train IEN with instance pseudo label.</a:t>
            </a:r>
          </a:p>
          <a:p>
            <a:r>
              <a:rPr lang="en-CN" dirty="0"/>
              <a:t>L_dis is a discriminative loss for instance-aware representation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191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Following the previous work, we show ten-fold cross-validation results on both MultiOrgan and TNBC.</a:t>
            </a:r>
          </a:p>
          <a:p>
            <a:r>
              <a:rPr lang="en-CN" dirty="0"/>
              <a:t>We can see that our method achieves state-of-the-art performance on both benchmarks.</a:t>
            </a:r>
          </a:p>
          <a:p>
            <a:r>
              <a:rPr lang="en-CN" dirty="0"/>
              <a:t>Specifically, the improvement in AJI is significant, which demonstrates the efficacy of our model in instance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640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visualization example is shown in the first row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MultiOrgan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model is able to split connected nuclei into separate instances.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154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Moreover,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method also produces better semantic foreground predictions.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163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00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9695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36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028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180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5021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738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211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079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257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0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125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640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Firstly, perform semantic segmentation at the pixel level, and then distinguish different instances through clustering, metric learning, and other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33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679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1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001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We conduct experimental analysis on two public benchmarks.</a:t>
            </a:r>
          </a:p>
          <a:p>
            <a:r>
              <a:rPr lang="en-CN"/>
              <a:t>MultiOrgan is a dataset consisting of 30 images for multiple organs, including breast, liver, kidney, etc</a:t>
            </a:r>
          </a:p>
          <a:p>
            <a:r>
              <a:rPr lang="en-CN"/>
              <a:t>TNBC is a dataset consisting of 50 images for breast 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26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Given an input image, our goal is to segment all t</a:t>
            </a:r>
            <a:r>
              <a:rPr lang="en-US" dirty="0"/>
              <a:t>he</a:t>
            </a:r>
            <a:r>
              <a:rPr lang="en-CN"/>
              <a:t> nuclei in this image.</a:t>
            </a:r>
          </a:p>
          <a:p>
            <a:r>
              <a:rPr lang="en-CN"/>
              <a:t>Existing methods have achieved excellent performance on this task with full mask supervision.</a:t>
            </a:r>
          </a:p>
          <a:p>
            <a:r>
              <a:rPr lang="en-CN"/>
              <a:t>However, such full mask annotations are still very expensive and time-consuming to collect.</a:t>
            </a:r>
            <a:endParaRPr lang="en-US" dirty="0"/>
          </a:p>
          <a:p>
            <a:r>
              <a:rPr lang="en-CN"/>
              <a:t>Therefore</a:t>
            </a:r>
            <a:r>
              <a:rPr lang="en-CN" dirty="0"/>
              <a:t>, we tackle this problem under the setting of weak label.</a:t>
            </a:r>
          </a:p>
          <a:p>
            <a:r>
              <a:rPr lang="en-CN" dirty="0"/>
              <a:t>Specifically, we choose point label, where each nucleus is labeled with a point to denote its center.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871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address those limitations, we propose an instance-aware learning strategy.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main idea consists of two aspects: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Firstly, we decouple the semantic and instance segmentation process,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enabling the model to effectively learn each of two subtasks as well as their fusion.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Moreover, we introduce a discriminative loss to promote learning an instance-aware representation for nuclei pixels.</a:t>
            </a:r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EBD3E-1305-0E47-B234-554978ABFB8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41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5560-185A-D84E-A743-F70912302CF8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46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687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247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5560-185A-D84E-A743-F70912302CF8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3404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276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949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417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176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906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177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833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F5560-185A-D84E-A743-F70912302CF8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0055-B585-49CE-B6D8-FADAB6BB1BA5}" type="slidenum">
              <a:rPr lang="en-IE" smtClean="0"/>
              <a:t>‹#›</a:t>
            </a:fld>
            <a:endParaRPr lang="en-IE" dirty="0"/>
          </a:p>
        </p:txBody>
      </p:sp>
      <p:pic>
        <p:nvPicPr>
          <p:cNvPr id="7" name="图片 11">
            <a:extLst>
              <a:ext uri="{FF2B5EF4-FFF2-40B4-BE49-F238E27FC236}">
                <a16:creationId xmlns:a16="http://schemas.microsoft.com/office/drawing/2014/main" id="{D143C760-9145-6085-CCAD-18D3F18CEA70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36" y="37299"/>
            <a:ext cx="1152000" cy="11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0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656" y="544911"/>
            <a:ext cx="9458140" cy="2005023"/>
          </a:xfrm>
        </p:spPr>
        <p:txBody>
          <a:bodyPr>
            <a:normAutofit/>
          </a:bodyPr>
          <a:lstStyle/>
          <a:p>
            <a:pPr defTabSz="760415"/>
            <a:br>
              <a:rPr kumimoji="1" lang="en-US" altLang="zh-CN" sz="3659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3659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Weakly Supervised Nuclei Segmentation </a:t>
            </a:r>
            <a:br>
              <a:rPr kumimoji="1" lang="en-US" altLang="zh-CN" sz="3659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3659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 Instance Learning</a:t>
            </a:r>
            <a:endParaRPr kumimoji="1"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55687" y="3767024"/>
            <a:ext cx="6633881" cy="736994"/>
          </a:xfrm>
        </p:spPr>
        <p:txBody>
          <a:bodyPr>
            <a:noAutofit/>
          </a:bodyPr>
          <a:lstStyle/>
          <a:p>
            <a:pPr defTabSz="760415">
              <a:spcBef>
                <a:spcPts val="832"/>
              </a:spcBef>
            </a:pPr>
            <a:r>
              <a:rPr kumimoji="1" lang="en-US" altLang="zh-CN" sz="1996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Weizhen Liu</a:t>
            </a:r>
          </a:p>
          <a:p>
            <a:pPr defTabSz="760415">
              <a:spcBef>
                <a:spcPts val="832"/>
              </a:spcBef>
            </a:pPr>
            <a:r>
              <a:rPr kumimoji="1" lang="en-US" altLang="zh-CN" sz="1996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Xuan Gao</a:t>
            </a:r>
          </a:p>
          <a:p>
            <a:pPr defTabSz="760415">
              <a:spcBef>
                <a:spcPts val="832"/>
              </a:spcBef>
            </a:pPr>
            <a:r>
              <a:rPr kumimoji="1" lang="en-US" altLang="zh-CN" sz="1996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Qiyuan Ma</a:t>
            </a:r>
          </a:p>
          <a:p>
            <a:pPr defTabSz="760415">
              <a:spcBef>
                <a:spcPts val="832"/>
              </a:spcBef>
            </a:pPr>
            <a:endParaRPr kumimoji="1" lang="en-US" altLang="zh-CN" sz="1996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9"/>
    </mc:Choice>
    <mc:Fallback xmlns="">
      <p:transition spd="slow" advTm="1136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7E2C-AF8E-8141-9EAF-431DDE5A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4" y="155299"/>
            <a:ext cx="10515600" cy="1325563"/>
          </a:xfrm>
        </p:spPr>
        <p:txBody>
          <a:bodyPr>
            <a:normAutofit/>
          </a:bodyPr>
          <a:lstStyle/>
          <a:p>
            <a:r>
              <a:rPr lang="en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F505-48D9-4841-A98D-2EB837C0A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4" y="176083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N" sz="2000" dirty="0">
                <a:latin typeface="Times New Roman"/>
                <a:cs typeface="Times New Roman"/>
              </a:rPr>
              <a:t>Our model consists of two branches: </a:t>
            </a:r>
            <a:endParaRPr lang="en-US" sz="2000" dirty="0">
              <a:cs typeface="Calibri" panose="020F0502020204030204"/>
            </a:endParaRPr>
          </a:p>
          <a:p>
            <a:pPr lvl="1"/>
            <a:r>
              <a:rPr lang="en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SPN – Semantic Proposal Network</a:t>
            </a:r>
          </a:p>
          <a:p>
            <a:pPr lvl="1"/>
            <a:r>
              <a:rPr lang="en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IEN – Instance Encoding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B113E-79CC-4448-B1E6-D0E0C580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9</a:t>
            </a:fld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57F8D-3B7D-B744-B776-DA314D406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8" y="3555336"/>
            <a:ext cx="10947400" cy="2984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F6BBAB-CC18-B045-A65F-080B15555B89}"/>
              </a:ext>
            </a:extLst>
          </p:cNvPr>
          <p:cNvSpPr/>
          <p:nvPr/>
        </p:nvSpPr>
        <p:spPr>
          <a:xfrm>
            <a:off x="2186607" y="3275364"/>
            <a:ext cx="1802297" cy="326354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CC599-4E97-E3EA-7BAC-6BEA7CC66E45}"/>
              </a:ext>
            </a:extLst>
          </p:cNvPr>
          <p:cNvSpPr txBox="1"/>
          <p:nvPr/>
        </p:nvSpPr>
        <p:spPr>
          <a:xfrm>
            <a:off x="5673329" y="1760834"/>
            <a:ext cx="5874542" cy="1242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Times New Roman"/>
                <a:cs typeface="Times New Roman"/>
              </a:rPr>
              <a:t>Given an input image: </a:t>
            </a:r>
            <a:endParaRPr lang="en-US" sz="1400" dirty="0"/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SPN – generates semantic proposal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IEN – generates instance encoding</a:t>
            </a:r>
          </a:p>
          <a:p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2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4"/>
    </mc:Choice>
    <mc:Fallback xmlns="">
      <p:transition spd="slow" advTm="111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F0C3-7C8B-9042-AD53-59846221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046" y="294661"/>
            <a:ext cx="10515600" cy="1325563"/>
          </a:xfrm>
        </p:spPr>
        <p:txBody>
          <a:bodyPr>
            <a:normAutofit/>
          </a:bodyPr>
          <a:lstStyle/>
          <a:p>
            <a:r>
              <a:rPr lang="en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573F8-4EC2-9D48-9CCE-BD064CF7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046" y="2527243"/>
            <a:ext cx="10515600" cy="3694252"/>
          </a:xfrm>
        </p:spPr>
        <p:txBody>
          <a:bodyPr>
            <a:normAutofit/>
          </a:bodyPr>
          <a:lstStyle/>
          <a:p>
            <a:r>
              <a:rPr lang="en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IEN with instance pseudo label</a:t>
            </a:r>
          </a:p>
          <a:p>
            <a:pPr lvl="1"/>
            <a:r>
              <a:rPr lang="en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</a:t>
            </a:r>
            <a:r>
              <a:rPr lang="en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discriminative loss for instance-aware representation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2F39B-22A5-4240-9607-30F3EC81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10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AFA1E-C94F-8B42-8875-F12242F1A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4" y="3235939"/>
            <a:ext cx="10896600" cy="3327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14289-FFB8-EB4F-AC4B-DC8B624921C9}"/>
              </a:ext>
            </a:extLst>
          </p:cNvPr>
          <p:cNvSpPr/>
          <p:nvPr/>
        </p:nvSpPr>
        <p:spPr>
          <a:xfrm>
            <a:off x="10657192" y="4968841"/>
            <a:ext cx="476246" cy="48049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6F89E-992A-9A65-9CE7-D048EEE5D35C}"/>
              </a:ext>
            </a:extLst>
          </p:cNvPr>
          <p:cNvSpPr txBox="1"/>
          <p:nvPr/>
        </p:nvSpPr>
        <p:spPr>
          <a:xfrm>
            <a:off x="1141895" y="1639956"/>
            <a:ext cx="4020930" cy="583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78EDF-56EC-007F-3B5D-F983F4A5DDD9}"/>
              </a:ext>
            </a:extLst>
          </p:cNvPr>
          <p:cNvSpPr txBox="1"/>
          <p:nvPr/>
        </p:nvSpPr>
        <p:spPr>
          <a:xfrm>
            <a:off x="4372489" y="98264"/>
            <a:ext cx="51883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CFEFD-E504-0461-A64D-74BFF8BAC237}"/>
              </a:ext>
            </a:extLst>
          </p:cNvPr>
          <p:cNvSpPr txBox="1"/>
          <p:nvPr/>
        </p:nvSpPr>
        <p:spPr>
          <a:xfrm>
            <a:off x="880046" y="1628745"/>
            <a:ext cx="112786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>
              <a:buChar char="•"/>
            </a:pPr>
            <a:r>
              <a:rPr lang="en-US" sz="2000" dirty="0">
                <a:latin typeface="Times New Roman"/>
                <a:ea typeface="Arial"/>
                <a:cs typeface="Arial"/>
              </a:rPr>
              <a:t>   Train SPN with cluster label and </a:t>
            </a:r>
            <a:r>
              <a:rPr lang="en-US" sz="2000" dirty="0" err="1">
                <a:latin typeface="Times New Roman"/>
                <a:ea typeface="Arial"/>
                <a:cs typeface="Arial"/>
              </a:rPr>
              <a:t>voronoi</a:t>
            </a:r>
            <a:r>
              <a:rPr lang="en-US" sz="2000" dirty="0">
                <a:latin typeface="Times New Roman"/>
                <a:ea typeface="Arial"/>
                <a:cs typeface="Arial"/>
              </a:rPr>
              <a:t> label​</a:t>
            </a:r>
          </a:p>
          <a:p>
            <a:pPr lvl="1" rtl="0">
              <a:buChar char="•"/>
            </a:pPr>
            <a:r>
              <a:rPr lang="en-US" sz="2000" dirty="0" err="1">
                <a:latin typeface="Times New Roman"/>
                <a:ea typeface="Arial"/>
                <a:cs typeface="Arial"/>
              </a:rPr>
              <a:t>Lclust</a:t>
            </a:r>
            <a:r>
              <a:rPr lang="en-US" sz="2000" dirty="0">
                <a:latin typeface="Times New Roman"/>
                <a:ea typeface="Arial"/>
                <a:cs typeface="Arial"/>
              </a:rPr>
              <a:t> and </a:t>
            </a:r>
            <a:r>
              <a:rPr lang="en-US" sz="2000" dirty="0" err="1">
                <a:latin typeface="Times New Roman"/>
                <a:ea typeface="Arial"/>
                <a:cs typeface="Arial"/>
              </a:rPr>
              <a:t>Lvor</a:t>
            </a:r>
            <a:r>
              <a:rPr lang="en-US" sz="2000" dirty="0">
                <a:latin typeface="Times New Roman"/>
                <a:ea typeface="Arial"/>
                <a:cs typeface="Arial"/>
              </a:rPr>
              <a:t> are cross-entropy losses on partially labeled pixels​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7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7"/>
    </mc:Choice>
    <mc:Fallback xmlns="">
      <p:transition spd="slow" advTm="1033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867A-D405-754B-B9EA-9E9721CF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4B736-1E53-5A48-9756-15296DD0F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Ten-fold cross-validation 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MultiOrgan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TNBC</a:t>
            </a: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C3D8F-5DB4-D944-A9F0-3B481B86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11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F0695-ED43-F44C-BB20-AD3FA9F28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10" y="2427783"/>
            <a:ext cx="7822623" cy="35025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223DFF-520D-9947-B452-9662274FC20B}"/>
              </a:ext>
            </a:extLst>
          </p:cNvPr>
          <p:cNvSpPr/>
          <p:nvPr/>
        </p:nvSpPr>
        <p:spPr>
          <a:xfrm>
            <a:off x="2351091" y="4054312"/>
            <a:ext cx="6282270" cy="2612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0D93B6-4138-F948-A2FE-737EF91B5C16}"/>
              </a:ext>
            </a:extLst>
          </p:cNvPr>
          <p:cNvSpPr/>
          <p:nvPr/>
        </p:nvSpPr>
        <p:spPr>
          <a:xfrm>
            <a:off x="7139353" y="3774831"/>
            <a:ext cx="1494007" cy="5363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2C45418-9523-4648-B279-1556B661D598}"/>
              </a:ext>
            </a:extLst>
          </p:cNvPr>
          <p:cNvSpPr/>
          <p:nvPr/>
        </p:nvSpPr>
        <p:spPr>
          <a:xfrm>
            <a:off x="2351090" y="5535485"/>
            <a:ext cx="6282270" cy="2612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AD1694-C4E9-B74B-A935-24D65F93259E}"/>
              </a:ext>
            </a:extLst>
          </p:cNvPr>
          <p:cNvSpPr/>
          <p:nvPr/>
        </p:nvSpPr>
        <p:spPr>
          <a:xfrm>
            <a:off x="7139352" y="5256004"/>
            <a:ext cx="1494007" cy="5363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弧 2">
            <a:extLst>
              <a:ext uri="{FF2B5EF4-FFF2-40B4-BE49-F238E27FC236}">
                <a16:creationId xmlns:a16="http://schemas.microsoft.com/office/drawing/2014/main" id="{162B2269-510F-C242-A3A9-6F104F87666F}"/>
              </a:ext>
            </a:extLst>
          </p:cNvPr>
          <p:cNvSpPr/>
          <p:nvPr/>
        </p:nvSpPr>
        <p:spPr>
          <a:xfrm>
            <a:off x="8952024" y="3826364"/>
            <a:ext cx="469885" cy="447066"/>
          </a:xfrm>
          <a:prstGeom prst="arc">
            <a:avLst>
              <a:gd name="adj1" fmla="val 16200000"/>
              <a:gd name="adj2" fmla="val 584613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E7537-10A7-FC44-9573-BD485AFE621A}"/>
              </a:ext>
            </a:extLst>
          </p:cNvPr>
          <p:cNvSpPr txBox="1"/>
          <p:nvPr/>
        </p:nvSpPr>
        <p:spPr>
          <a:xfrm>
            <a:off x="9503226" y="3865231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+5.03%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in AJI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弧 2">
            <a:extLst>
              <a:ext uri="{FF2B5EF4-FFF2-40B4-BE49-F238E27FC236}">
                <a16:creationId xmlns:a16="http://schemas.microsoft.com/office/drawing/2014/main" id="{7F6D5E8A-0240-0E4C-8429-FB190B4E3F27}"/>
              </a:ext>
            </a:extLst>
          </p:cNvPr>
          <p:cNvSpPr/>
          <p:nvPr/>
        </p:nvSpPr>
        <p:spPr>
          <a:xfrm>
            <a:off x="8952024" y="5297319"/>
            <a:ext cx="469885" cy="447066"/>
          </a:xfrm>
          <a:prstGeom prst="arc">
            <a:avLst>
              <a:gd name="adj1" fmla="val 16200000"/>
              <a:gd name="adj2" fmla="val 584613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525E2-7328-2247-B6E2-8581E05FF8C0}"/>
              </a:ext>
            </a:extLst>
          </p:cNvPr>
          <p:cNvSpPr txBox="1"/>
          <p:nvPr/>
        </p:nvSpPr>
        <p:spPr>
          <a:xfrm>
            <a:off x="9503226" y="5336186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+3.45%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in AJI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5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0"/>
    </mc:Choice>
    <mc:Fallback xmlns="">
      <p:transition spd="slow" advTm="26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5680-CCA1-BC4F-A99E-87AEE9B5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D913E-FD7F-1E40-AF32-72B3042ED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8" y="1620224"/>
            <a:ext cx="10350264" cy="467907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B66518-C8ED-BF49-AF79-70841A17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12</a:t>
            </a:fld>
            <a:endParaRPr lang="en-I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058A6A-890F-B746-9100-C52476F1C089}"/>
              </a:ext>
            </a:extLst>
          </p:cNvPr>
          <p:cNvSpPr/>
          <p:nvPr/>
        </p:nvSpPr>
        <p:spPr>
          <a:xfrm>
            <a:off x="5658678" y="2945787"/>
            <a:ext cx="556592" cy="632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60C4A2-B87D-5C46-B41A-079C1A555E9E}"/>
              </a:ext>
            </a:extLst>
          </p:cNvPr>
          <p:cNvSpPr/>
          <p:nvPr/>
        </p:nvSpPr>
        <p:spPr>
          <a:xfrm>
            <a:off x="3574695" y="2944309"/>
            <a:ext cx="556592" cy="632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982840-3E2F-BD4A-B7B8-F5131539E2FF}"/>
              </a:ext>
            </a:extLst>
          </p:cNvPr>
          <p:cNvSpPr/>
          <p:nvPr/>
        </p:nvSpPr>
        <p:spPr>
          <a:xfrm>
            <a:off x="9826644" y="2945787"/>
            <a:ext cx="556592" cy="632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1DCD7-5AC0-8542-A3EA-7D663D044093}"/>
              </a:ext>
            </a:extLst>
          </p:cNvPr>
          <p:cNvSpPr/>
          <p:nvPr/>
        </p:nvSpPr>
        <p:spPr>
          <a:xfrm>
            <a:off x="7742661" y="2945787"/>
            <a:ext cx="556592" cy="632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022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0"/>
    </mc:Choice>
    <mc:Fallback xmlns="">
      <p:transition spd="slow" advTm="1246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5680-CCA1-BC4F-A99E-87AEE9B5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D913E-FD7F-1E40-AF32-72B3042ED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8" y="1620224"/>
            <a:ext cx="10350264" cy="467907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DD63D-EB0A-E342-B78F-3A1088EB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13</a:t>
            </a:fld>
            <a:endParaRPr lang="en-I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058A6A-890F-B746-9100-C52476F1C089}"/>
              </a:ext>
            </a:extLst>
          </p:cNvPr>
          <p:cNvSpPr/>
          <p:nvPr/>
        </p:nvSpPr>
        <p:spPr>
          <a:xfrm>
            <a:off x="5658678" y="2945787"/>
            <a:ext cx="556592" cy="632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60C4A2-B87D-5C46-B41A-079C1A555E9E}"/>
              </a:ext>
            </a:extLst>
          </p:cNvPr>
          <p:cNvSpPr/>
          <p:nvPr/>
        </p:nvSpPr>
        <p:spPr>
          <a:xfrm>
            <a:off x="3574695" y="2944309"/>
            <a:ext cx="556592" cy="632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982840-3E2F-BD4A-B7B8-F5131539E2FF}"/>
              </a:ext>
            </a:extLst>
          </p:cNvPr>
          <p:cNvSpPr/>
          <p:nvPr/>
        </p:nvSpPr>
        <p:spPr>
          <a:xfrm>
            <a:off x="9826644" y="2945787"/>
            <a:ext cx="556592" cy="632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1DCD7-5AC0-8542-A3EA-7D663D044093}"/>
              </a:ext>
            </a:extLst>
          </p:cNvPr>
          <p:cNvSpPr/>
          <p:nvPr/>
        </p:nvSpPr>
        <p:spPr>
          <a:xfrm>
            <a:off x="7742661" y="2945787"/>
            <a:ext cx="556592" cy="632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9DB59-32D2-F946-8275-8D443583C614}"/>
              </a:ext>
            </a:extLst>
          </p:cNvPr>
          <p:cNvSpPr/>
          <p:nvPr/>
        </p:nvSpPr>
        <p:spPr>
          <a:xfrm>
            <a:off x="5497164" y="4652378"/>
            <a:ext cx="1343017" cy="762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78DD74-1F4F-1049-958E-89AB50BD412B}"/>
              </a:ext>
            </a:extLst>
          </p:cNvPr>
          <p:cNvSpPr/>
          <p:nvPr/>
        </p:nvSpPr>
        <p:spPr>
          <a:xfrm>
            <a:off x="3428878" y="4647648"/>
            <a:ext cx="1343017" cy="762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CA5976-F64D-E34E-A764-83FA95CBFB41}"/>
              </a:ext>
            </a:extLst>
          </p:cNvPr>
          <p:cNvSpPr/>
          <p:nvPr/>
        </p:nvSpPr>
        <p:spPr>
          <a:xfrm>
            <a:off x="9633736" y="4647648"/>
            <a:ext cx="1343017" cy="762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9315C5-3397-8942-9502-5F7B511B340A}"/>
              </a:ext>
            </a:extLst>
          </p:cNvPr>
          <p:cNvSpPr/>
          <p:nvPr/>
        </p:nvSpPr>
        <p:spPr>
          <a:xfrm>
            <a:off x="7565450" y="4647648"/>
            <a:ext cx="1343017" cy="762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661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2"/>
    </mc:Choice>
    <mc:Fallback xmlns="">
      <p:transition spd="slow" advTm="760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830E-E1BF-3B44-8315-45FAE2AE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Point annotation?</a:t>
            </a:r>
            <a:endParaRPr lang="en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6E87EB-19C8-B13C-3333-E4A7DCB8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method to partial points annotation?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partial points annotation?	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annotate each nuclei with a point is not easy, hundreds of points.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can’t always fully annotate all the nuclei with points, human error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B71FD-F57A-A84A-BCB2-D220FF72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718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830E-E1BF-3B44-8315-45FAE2AE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partial points </a:t>
            </a:r>
            <a:endParaRPr lang="en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6E87EB-19C8-B13C-3333-E4A7DCB8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label quality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from K-means clustering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learning results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IOU, F1 metrics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B71FD-F57A-A84A-BCB2-D220FF72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562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830E-E1BF-3B44-8315-45FAE2AE7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2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label quality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6E87EB-19C8-B13C-3333-E4A7DCB8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255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label quality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from K-means clustering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B71FD-F57A-A84A-BCB2-D220FF72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16</a:t>
            </a:fld>
            <a:endParaRPr lang="en-IE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B94EC84-AEF3-4A13-858F-0DD879AFA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7897" r="8531" b="3220"/>
          <a:stretch/>
        </p:blipFill>
        <p:spPr>
          <a:xfrm>
            <a:off x="202567" y="2437130"/>
            <a:ext cx="6119950" cy="3804643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1254ACA-5E0B-5350-0E77-B49F8AD9CF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t="6692" r="9267"/>
          <a:stretch/>
        </p:blipFill>
        <p:spPr>
          <a:xfrm>
            <a:off x="6236110" y="2437130"/>
            <a:ext cx="5955890" cy="39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1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6E87EB-19C8-B13C-3333-E4A7DCB8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label quality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from K-means clustering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B71FD-F57A-A84A-BCB2-D220FF72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17</a:t>
            </a:fld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1C534-1AA0-6903-0CD3-2ACD592D80AE}"/>
              </a:ext>
            </a:extLst>
          </p:cNvPr>
          <p:cNvSpPr txBox="1"/>
          <p:nvPr/>
        </p:nvSpPr>
        <p:spPr>
          <a:xfrm>
            <a:off x="608475" y="2778873"/>
            <a:ext cx="210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= 0.05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75AFC22-7019-5AFA-6DB2-CFFB27841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9" y="3316357"/>
            <a:ext cx="2820504" cy="2820504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38200235-207E-4565-963E-EB03BE7AC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72" y="3303302"/>
            <a:ext cx="2820504" cy="28205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52B3DC-ACB6-3B00-E586-418B37E893B6}"/>
              </a:ext>
            </a:extLst>
          </p:cNvPr>
          <p:cNvSpPr txBox="1"/>
          <p:nvPr/>
        </p:nvSpPr>
        <p:spPr>
          <a:xfrm>
            <a:off x="3615533" y="2776330"/>
            <a:ext cx="180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E4F488-7DAB-CF2F-51AA-CBA75DE226AB}"/>
              </a:ext>
            </a:extLst>
          </p:cNvPr>
          <p:cNvSpPr txBox="1"/>
          <p:nvPr/>
        </p:nvSpPr>
        <p:spPr>
          <a:xfrm>
            <a:off x="6723799" y="2734245"/>
            <a:ext cx="210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= 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B3C44-2A8E-7F2D-ECFE-501B4EEBD87E}"/>
              </a:ext>
            </a:extLst>
          </p:cNvPr>
          <p:cNvSpPr txBox="1"/>
          <p:nvPr/>
        </p:nvSpPr>
        <p:spPr>
          <a:xfrm>
            <a:off x="9730857" y="2731702"/>
            <a:ext cx="180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= 1</a:t>
            </a:r>
          </a:p>
        </p:txBody>
      </p:sp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E590A07E-1BC6-C0B3-E900-E8CF2527B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9" y="3326296"/>
            <a:ext cx="2762821" cy="2762821"/>
          </a:xfrm>
          <a:prstGeom prst="rect">
            <a:avLst/>
          </a:prstGeom>
        </p:spPr>
      </p:pic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D8907718-5570-CB81-8963-DBD3A4721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81" y="3317349"/>
            <a:ext cx="2820504" cy="28205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FBEEC2-C61C-0C45-91AA-00C8590F4B4C}"/>
              </a:ext>
            </a:extLst>
          </p:cNvPr>
          <p:cNvSpPr txBox="1">
            <a:spLocks/>
          </p:cNvSpPr>
          <p:nvPr/>
        </p:nvSpPr>
        <p:spPr>
          <a:xfrm>
            <a:off x="838200" y="94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label quality</a:t>
            </a:r>
          </a:p>
        </p:txBody>
      </p:sp>
    </p:spTree>
    <p:extLst>
      <p:ext uri="{BB962C8B-B14F-4D97-AF65-F5344CB8AC3E}">
        <p14:creationId xmlns:p14="http://schemas.microsoft.com/office/powerpoint/2010/main" val="328796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6E87EB-19C8-B13C-3333-E4A7DCB8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59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learning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411C3-6C26-DD3A-6D38-14B9E779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2" r="6925"/>
          <a:stretch/>
        </p:blipFill>
        <p:spPr>
          <a:xfrm>
            <a:off x="5188" y="3477684"/>
            <a:ext cx="5752281" cy="2639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15110-433F-A203-541E-8452B77548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7" t="21836"/>
          <a:stretch/>
        </p:blipFill>
        <p:spPr>
          <a:xfrm>
            <a:off x="882848" y="2047534"/>
            <a:ext cx="1276423" cy="132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D36BB-CBA0-37E0-F7AF-6A54CE8DC744}"/>
              </a:ext>
            </a:extLst>
          </p:cNvPr>
          <p:cNvSpPr txBox="1"/>
          <p:nvPr/>
        </p:nvSpPr>
        <p:spPr>
          <a:xfrm>
            <a:off x="2453628" y="2551865"/>
            <a:ext cx="247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 metric on training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A45AE-263D-8D9D-8BA5-82E33050511F}"/>
              </a:ext>
            </a:extLst>
          </p:cNvPr>
          <p:cNvSpPr txBox="1"/>
          <p:nvPr/>
        </p:nvSpPr>
        <p:spPr>
          <a:xfrm>
            <a:off x="7266991" y="2551865"/>
            <a:ext cx="267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 metric on validation 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4CA980-1F34-C838-2C9B-70C0A8063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875" y="3487309"/>
            <a:ext cx="6220396" cy="2639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926305-F3E7-75E1-D9CA-34497AD49E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82"/>
          <a:stretch/>
        </p:blipFill>
        <p:spPr>
          <a:xfrm>
            <a:off x="10232336" y="2097626"/>
            <a:ext cx="1276423" cy="127313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609E9F-3EA1-6E55-30C4-96FD272B6A17}"/>
              </a:ext>
            </a:extLst>
          </p:cNvPr>
          <p:cNvSpPr txBox="1">
            <a:spLocks/>
          </p:cNvSpPr>
          <p:nvPr/>
        </p:nvSpPr>
        <p:spPr>
          <a:xfrm>
            <a:off x="838200" y="94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label quality</a:t>
            </a:r>
          </a:p>
        </p:txBody>
      </p:sp>
    </p:spTree>
    <p:extLst>
      <p:ext uri="{BB962C8B-B14F-4D97-AF65-F5344CB8AC3E}">
        <p14:creationId xmlns:p14="http://schemas.microsoft.com/office/powerpoint/2010/main" val="29694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4586-E1A6-A4E2-ACD7-E2BFE055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09" y="564889"/>
            <a:ext cx="9633559" cy="737165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Instance Segmentation</a:t>
            </a:r>
            <a:br>
              <a:rPr 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DAB-E7E8-B54C-6D6A-C94E7DFD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1D918-96BB-13AE-09E6-D1AF280215A8}"/>
              </a:ext>
            </a:extLst>
          </p:cNvPr>
          <p:cNvSpPr txBox="1"/>
          <p:nvPr/>
        </p:nvSpPr>
        <p:spPr>
          <a:xfrm>
            <a:off x="7513103" y="1595039"/>
            <a:ext cx="46788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 segmentation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of semantic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pixel-level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of object detection: locating difference instances, even if they are of the same class</a:t>
            </a:r>
          </a:p>
        </p:txBody>
      </p:sp>
      <p:pic>
        <p:nvPicPr>
          <p:cNvPr id="9" name="Content Placeholder 8" descr="A picture containing text, grass, mammal&#10;&#10;Description automatically generated">
            <a:extLst>
              <a:ext uri="{FF2B5EF4-FFF2-40B4-BE49-F238E27FC236}">
                <a16:creationId xmlns:a16="http://schemas.microsoft.com/office/drawing/2014/main" id="{2E3D888E-8EAA-5E96-3688-D8E489D04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0" y="1764264"/>
            <a:ext cx="7061051" cy="3329471"/>
          </a:xfrm>
        </p:spPr>
      </p:pic>
    </p:spTree>
    <p:extLst>
      <p:ext uri="{BB962C8B-B14F-4D97-AF65-F5344CB8AC3E}">
        <p14:creationId xmlns:p14="http://schemas.microsoft.com/office/powerpoint/2010/main" val="3582208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6E87EB-19C8-B13C-3333-E4A7DCB8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59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learning results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609E9F-3EA1-6E55-30C4-96FD272B6A17}"/>
              </a:ext>
            </a:extLst>
          </p:cNvPr>
          <p:cNvSpPr txBox="1">
            <a:spLocks/>
          </p:cNvSpPr>
          <p:nvPr/>
        </p:nvSpPr>
        <p:spPr>
          <a:xfrm>
            <a:off x="838200" y="94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label quality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15110-433F-A203-541E-8452B7754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7" t="21836"/>
          <a:stretch/>
        </p:blipFill>
        <p:spPr>
          <a:xfrm>
            <a:off x="691663" y="1974554"/>
            <a:ext cx="1276423" cy="1325563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ACD36BB-CBA0-37E0-F7AF-6A54CE8DC744}"/>
              </a:ext>
            </a:extLst>
          </p:cNvPr>
          <p:cNvSpPr txBox="1"/>
          <p:nvPr/>
        </p:nvSpPr>
        <p:spPr>
          <a:xfrm>
            <a:off x="2262443" y="2478885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IOU metric on training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81E32-1670-CB19-F24C-5E19AA687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79" y="3429000"/>
            <a:ext cx="5997341" cy="2582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86BF86-A3DE-82C9-DA8C-B20FC0CC0E92}"/>
              </a:ext>
            </a:extLst>
          </p:cNvPr>
          <p:cNvSpPr txBox="1"/>
          <p:nvPr/>
        </p:nvSpPr>
        <p:spPr>
          <a:xfrm>
            <a:off x="7266991" y="2542249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IOU metric on validation 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14D1A4-754C-4031-F773-6DFADD51AE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82"/>
          <a:stretch/>
        </p:blipFill>
        <p:spPr>
          <a:xfrm>
            <a:off x="10232336" y="2088010"/>
            <a:ext cx="1276423" cy="1273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A2CD8-48D0-8667-AB02-70E59DA27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782" y="3450134"/>
            <a:ext cx="6155933" cy="26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830E-E1BF-3B44-8315-45FAE2AE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Where’s the problem from</a:t>
            </a:r>
            <a:endParaRPr lang="en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6E87EB-19C8-B13C-3333-E4A7DCB8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quality of K means clustering label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B71FD-F57A-A84A-BCB2-D220FF72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20</a:t>
            </a:fld>
            <a:endParaRPr lang="en-IE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BB12080-66B2-4241-B625-375D980EE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AF1E3-734B-5D52-F8EB-2FE783313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900" y="2629733"/>
            <a:ext cx="9662573" cy="565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27B8B4-B252-A32C-2406-C75E9510F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762" y="3374912"/>
            <a:ext cx="5294695" cy="83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5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830E-E1BF-3B44-8315-45FAE2AE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Where’s the problem from</a:t>
            </a:r>
            <a:endParaRPr lang="en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6E87EB-19C8-B13C-3333-E4A7DCB8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x feature vector comes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map to the point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color image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B71FD-F57A-A84A-BCB2-D220FF72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21</a:t>
            </a:fld>
            <a:endParaRPr lang="en-IE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EB6B050-AF1C-F9BC-09DC-60C5765D5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" t="8717" r="24187" b="4581"/>
          <a:stretch/>
        </p:blipFill>
        <p:spPr>
          <a:xfrm>
            <a:off x="6887980" y="2929523"/>
            <a:ext cx="3927107" cy="379879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42A51B8-19C6-409F-17AE-DE929BFC1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t="9107" r="11280" b="4347"/>
          <a:stretch/>
        </p:blipFill>
        <p:spPr>
          <a:xfrm>
            <a:off x="820527" y="2929523"/>
            <a:ext cx="4623593" cy="3791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21715D-250E-EB01-00BF-8513D65D1193}"/>
                  </a:ext>
                </a:extLst>
              </p:cNvPr>
              <p:cNvSpPr txBox="1"/>
              <p:nvPr/>
            </p:nvSpPr>
            <p:spPr>
              <a:xfrm>
                <a:off x="6236110" y="1812618"/>
                <a:ext cx="54787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𝐷𝑖𝑠𝑡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𝑅𝐺𝐵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21715D-250E-EB01-00BF-8513D65D1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110" y="1812618"/>
                <a:ext cx="5478746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09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B9830E-E1BF-3B44-8315-45FAE2AE72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need to tune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 </a:t>
                </a:r>
                <a:endParaRPr lang="en-CN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B9830E-E1BF-3B44-8315-45FAE2AE7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419A63-60D9-3152-E435-483F6CE6916D}"/>
                  </a:ext>
                </a:extLst>
              </p:cNvPr>
              <p:cNvSpPr txBox="1"/>
              <p:nvPr/>
            </p:nvSpPr>
            <p:spPr>
              <a:xfrm>
                <a:off x="87085" y="2967335"/>
                <a:ext cx="5278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𝐷𝑖𝑠𝑡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𝑅𝐺𝐵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419A63-60D9-3152-E435-483F6CE69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" y="2967335"/>
                <a:ext cx="527813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2E8DF4D-8468-0E25-D325-7B268625DB44}"/>
              </a:ext>
            </a:extLst>
          </p:cNvPr>
          <p:cNvSpPr txBox="1"/>
          <p:nvPr/>
        </p:nvSpPr>
        <p:spPr>
          <a:xfrm>
            <a:off x="1186543" y="1948542"/>
            <a:ext cx="7891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search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best alpha, and beta for different nuclei sampling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B529-A6EE-E7EC-8FF9-5F7BC1F35F24}"/>
              </a:ext>
            </a:extLst>
          </p:cNvPr>
          <p:cNvSpPr txBox="1"/>
          <p:nvPr/>
        </p:nvSpPr>
        <p:spPr>
          <a:xfrm>
            <a:off x="1186543" y="3906181"/>
            <a:ext cx="6857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Alpha: The balance coefficient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[0.05, 0.1, 0.15,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0.3, 0.4, 0.6, 0.8, 1, 2, 5, 10]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Beta: Kernel size to calculate the the image statistics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[10, 20, 40,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80, 100, 120]</a:t>
            </a:r>
          </a:p>
        </p:txBody>
      </p:sp>
    </p:spTree>
    <p:extLst>
      <p:ext uri="{BB962C8B-B14F-4D97-AF65-F5344CB8AC3E}">
        <p14:creationId xmlns:p14="http://schemas.microsoft.com/office/powerpoint/2010/main" val="39118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B9830E-E1BF-3B44-8315-45FAE2AE72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8035" y="192055"/>
                <a:ext cx="5845631" cy="16805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need to tune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000" b="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B9830E-E1BF-3B44-8315-45FAE2AE7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8035" y="192055"/>
                <a:ext cx="5845631" cy="1680519"/>
              </a:xfrm>
              <a:blipFill>
                <a:blip r:embed="rId3"/>
                <a:stretch>
                  <a:fillRect l="-3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419A63-60D9-3152-E435-483F6CE6916D}"/>
                  </a:ext>
                </a:extLst>
              </p:cNvPr>
              <p:cNvSpPr txBox="1"/>
              <p:nvPr/>
            </p:nvSpPr>
            <p:spPr>
              <a:xfrm>
                <a:off x="7777945" y="818886"/>
                <a:ext cx="3316889" cy="8785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𝐷𝑖𝑠𝑡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𝑅𝐺𝐵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419A63-60D9-3152-E435-483F6CE69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945" y="818886"/>
                <a:ext cx="3316889" cy="878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3F9FA93-6FF8-B42A-8B65-6B08A7C2D7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9076" r="7821" b="6277"/>
          <a:stretch/>
        </p:blipFill>
        <p:spPr>
          <a:xfrm>
            <a:off x="6081313" y="1872575"/>
            <a:ext cx="6107637" cy="452712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A3EBDA5-3D7C-E073-CF3F-5B1589BFBA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3" t="8154" r="8038" b="4567"/>
          <a:stretch/>
        </p:blipFill>
        <p:spPr>
          <a:xfrm>
            <a:off x="-1987" y="1806315"/>
            <a:ext cx="5978717" cy="46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B9830E-E1BF-3B44-8315-45FAE2AE72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8035" y="192055"/>
                <a:ext cx="5845631" cy="16805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need to tune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000" b="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B9830E-E1BF-3B44-8315-45FAE2AE7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8035" y="192055"/>
                <a:ext cx="5845631" cy="1680519"/>
              </a:xfrm>
              <a:blipFill>
                <a:blip r:embed="rId3"/>
                <a:stretch>
                  <a:fillRect l="-3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419A63-60D9-3152-E435-483F6CE6916D}"/>
                  </a:ext>
                </a:extLst>
              </p:cNvPr>
              <p:cNvSpPr txBox="1"/>
              <p:nvPr/>
            </p:nvSpPr>
            <p:spPr>
              <a:xfrm>
                <a:off x="7399331" y="870439"/>
                <a:ext cx="3316889" cy="8785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𝐷𝑖𝑠𝑡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𝑅𝐺𝐵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419A63-60D9-3152-E435-483F6CE69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31" y="870439"/>
                <a:ext cx="3316889" cy="878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8D5CC36-C25F-68BF-97DD-9C2DAC2D47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" t="8301" r="8823" b="7105"/>
          <a:stretch/>
        </p:blipFill>
        <p:spPr>
          <a:xfrm>
            <a:off x="-4265" y="1748943"/>
            <a:ext cx="5818768" cy="444503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E0F792-4DD5-BCD2-0553-1292712A12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8963" r="9384" b="6442"/>
          <a:stretch/>
        </p:blipFill>
        <p:spPr>
          <a:xfrm>
            <a:off x="6003118" y="1784241"/>
            <a:ext cx="5818768" cy="44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7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830E-E1BF-3B44-8315-45FAE2AE7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51" y="313902"/>
            <a:ext cx="5845631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F1A920-26A1-1C3A-D887-016BB3D5347D}"/>
              </a:ext>
            </a:extLst>
          </p:cNvPr>
          <p:cNvSpPr txBox="1"/>
          <p:nvPr/>
        </p:nvSpPr>
        <p:spPr>
          <a:xfrm>
            <a:off x="696686" y="1687286"/>
            <a:ext cx="86603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Our method achieve the best results on full points annotation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improvement in instance metrics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on two benchmarks</a:t>
            </a:r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Extension to partial points annotation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Good news: the balance method quite stable for different 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Bad news: even under best tuned hyper-parameter, the pseudo label quality still bad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A222D-D8AB-5D81-62DF-6AF5555D8206}"/>
              </a:ext>
            </a:extLst>
          </p:cNvPr>
          <p:cNvSpPr txBox="1">
            <a:spLocks/>
          </p:cNvSpPr>
          <p:nvPr/>
        </p:nvSpPr>
        <p:spPr>
          <a:xfrm>
            <a:off x="615751" y="3284362"/>
            <a:ext cx="6376835" cy="124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ideas: limited by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AC69E-F95B-C215-2F26-91E1FAF6DC32}"/>
              </a:ext>
            </a:extLst>
          </p:cNvPr>
          <p:cNvSpPr txBox="1"/>
          <p:nvPr/>
        </p:nvSpPr>
        <p:spPr>
          <a:xfrm>
            <a:off x="696686" y="4648482"/>
            <a:ext cx="8456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design a de novo framework to handle partial points annotation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 et al., IEEE Transactions on Medical Imaging, 2020: Predict the absent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in the loop, interactive instance segmentation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184E-5188-6143-B5AB-B9111CB2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465" y="2616756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80D53-B17C-EF48-B94D-C1F62E7D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26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61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4586-E1A6-A4E2-ACD7-E2BFE055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09" y="564889"/>
            <a:ext cx="9633559" cy="737165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Instance Segmentation</a:t>
            </a:r>
            <a:br>
              <a:rPr 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DAB-E7E8-B54C-6D6A-C94E7DFD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7444-4D61-C665-9D19-DEE90D81BED4}"/>
              </a:ext>
            </a:extLst>
          </p:cNvPr>
          <p:cNvSpPr txBox="1"/>
          <p:nvPr/>
        </p:nvSpPr>
        <p:spPr>
          <a:xfrm>
            <a:off x="7543732" y="1518182"/>
            <a:ext cx="42772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Top-down detection-based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up:</a:t>
            </a: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erform semantic segmentation at the pixel level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Distinguish different instances through clustering and other methods.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C069ECD8-FEE3-7B66-89B7-004229EB8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9" y="2097856"/>
            <a:ext cx="6556789" cy="2318525"/>
          </a:xfrm>
        </p:spPr>
      </p:pic>
    </p:spTree>
    <p:extLst>
      <p:ext uri="{BB962C8B-B14F-4D97-AF65-F5344CB8AC3E}">
        <p14:creationId xmlns:p14="http://schemas.microsoft.com/office/powerpoint/2010/main" val="302660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3374A-75A8-E135-F314-CE27B8A6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3</a:t>
            </a:fld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219E2-DE10-50F4-7F1E-1B95D2967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87" y="722609"/>
            <a:ext cx="8195503" cy="29488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69DA26-A6C3-510F-E8FF-D834F17924D3}"/>
              </a:ext>
            </a:extLst>
          </p:cNvPr>
          <p:cNvSpPr txBox="1">
            <a:spLocks/>
          </p:cNvSpPr>
          <p:nvPr/>
        </p:nvSpPr>
        <p:spPr>
          <a:xfrm>
            <a:off x="1003865" y="3935415"/>
            <a:ext cx="10550091" cy="430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Semantic Segmentation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Pixel Embedding:  a discriminative loss function is used to train the network, where the optimization goal is to project each pixel of the image into an n-dimensional feature space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Post-processing: 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Distinguish different instances through clustering and other methods.</a:t>
            </a:r>
            <a:r>
              <a:rPr lang="en-US" sz="18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mean-shift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6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DE8C-506F-28BD-E541-04C5416B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9B54-3E4D-6757-89B1-893B03526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268" y="1515960"/>
            <a:ext cx="6284332" cy="4591896"/>
          </a:xfrm>
        </p:spPr>
        <p:txBody>
          <a:bodyPr>
            <a:norm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variance term: an intra-cluster pull-force that draws embeddings towards the mean embedding, i.e. the cluster center.</a:t>
            </a:r>
          </a:p>
          <a:p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distance term: an inter-cluster push-force that pushes clusters away from each other, increasing the distance between the cluster centers. </a:t>
            </a:r>
          </a:p>
          <a:p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regularization term: a small pull-force that draws all clusters towards the origin, to keep the activations bounded. The center points should not be too far away from the origin.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A3258-1467-8CD2-8CC8-8463A882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4</a:t>
            </a:fld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52F74-DD83-D62F-0E03-1AB2B6DA7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" y="1821377"/>
            <a:ext cx="5476107" cy="3391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A4A7C-8649-F1EC-4EC8-B19ABA1F764B}"/>
              </a:ext>
            </a:extLst>
          </p:cNvPr>
          <p:cNvSpPr txBox="1"/>
          <p:nvPr/>
        </p:nvSpPr>
        <p:spPr>
          <a:xfrm>
            <a:off x="411197" y="6119336"/>
            <a:ext cx="1137440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Bert De </a:t>
            </a:r>
            <a:r>
              <a:rPr lang="en-US" sz="16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Brabandere</a:t>
            </a:r>
            <a:r>
              <a:rPr lang="en-US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Davy Neven, and Luc Van Gool, “Semantic instance segmentation with a discriminative loss function,” </a:t>
            </a:r>
            <a:r>
              <a:rPr lang="en-US" sz="16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arXiv:1708.02551, 2017. 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en-US" b="0" i="0" dirty="0">
                <a:solidFill>
                  <a:srgbClr val="111111"/>
                </a:solidFill>
                <a:effectLst/>
                <a:latin typeface="var(--nova-font-family-sans-serif)"/>
              </a:rPr>
            </a:br>
            <a:endParaRPr lang="en-US" b="0" i="0" dirty="0">
              <a:solidFill>
                <a:srgbClr val="111111"/>
              </a:solidFill>
              <a:effectLst/>
              <a:latin typeface="var(--nova-font-family-sans-serif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8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3374A-75A8-E135-F314-CE27B8A6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5</a:t>
            </a:fld>
            <a:endParaRPr lang="en-IE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3254BAC-4A93-1924-A7A9-79197D5DC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95" y="1363890"/>
            <a:ext cx="5737741" cy="4282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9F8E41-3C34-07B5-6230-78C2DC885B09}"/>
              </a:ext>
            </a:extLst>
          </p:cNvPr>
          <p:cNvSpPr txBox="1"/>
          <p:nvPr/>
        </p:nvSpPr>
        <p:spPr>
          <a:xfrm>
            <a:off x="1152395" y="557909"/>
            <a:ext cx="466185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4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iscriminative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4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oss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C2B6E-2CB9-343D-68C7-CC67F5D7456C}"/>
              </a:ext>
            </a:extLst>
          </p:cNvPr>
          <p:cNvSpPr txBox="1"/>
          <p:nvPr/>
        </p:nvSpPr>
        <p:spPr>
          <a:xfrm>
            <a:off x="411197" y="6119336"/>
            <a:ext cx="1137440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Bert De </a:t>
            </a:r>
            <a:r>
              <a:rPr lang="en-US" sz="16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Brabandere</a:t>
            </a:r>
            <a:r>
              <a:rPr lang="en-US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Davy Neven, and Luc Van Gool, “Semantic instance segmentation with a discriminative loss function,” </a:t>
            </a:r>
            <a:r>
              <a:rPr lang="en-US" sz="16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arXiv:1708.02551, 2017. 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en-US" b="0" i="0" dirty="0">
                <a:solidFill>
                  <a:srgbClr val="111111"/>
                </a:solidFill>
                <a:effectLst/>
                <a:latin typeface="var(--nova-font-family-sans-serif)"/>
              </a:rPr>
            </a:br>
            <a:endParaRPr lang="en-US" b="0" i="0" dirty="0">
              <a:solidFill>
                <a:srgbClr val="111111"/>
              </a:solidFill>
              <a:effectLst/>
              <a:latin typeface="var(--nova-font-family-sans-serif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5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75E240-33BB-3071-48DA-695DA6AC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69" y="441989"/>
            <a:ext cx="504621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1F3BCD-F862-DB82-976D-F548E33B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76" y="1654176"/>
            <a:ext cx="5982341" cy="4702174"/>
          </a:xfrm>
        </p:spPr>
        <p:txBody>
          <a:bodyPr>
            <a:noAutofit/>
          </a:bodyPr>
          <a:lstStyle/>
          <a:p>
            <a:pPr lvl="1"/>
            <a:r>
              <a:rPr lang="en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MultiOrgan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images of size 1000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training, 14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organs: breast, liver, 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kidney…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weizhenFrank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WeakNucleiSeg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/blob/main/data/MO/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train_val_test.json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TNBC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images of size 512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 training, 13 testing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Breast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weizhenFrank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WeakNucleiSeg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/blob/main/data/TNBC/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train_val_test.json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B8149-836B-D555-627D-FA318C4B5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6</a:t>
            </a:fld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738CB-ABFD-B548-19B9-8F617A2E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96" y="1654175"/>
            <a:ext cx="1879510" cy="1879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2585EC-D668-38CA-56AF-627CD456C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176" y="4183471"/>
            <a:ext cx="1875930" cy="1875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A145F-73A3-CA4F-DE6B-7E943084F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274" y="1654176"/>
            <a:ext cx="1879509" cy="1879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9CB361-6307-A719-0E13-D43674A13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272" y="4183471"/>
            <a:ext cx="1879508" cy="18795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EFB44-5E14-712B-B579-4D02A76FB2E7}"/>
              </a:ext>
            </a:extLst>
          </p:cNvPr>
          <p:cNvSpPr txBox="1"/>
          <p:nvPr/>
        </p:nvSpPr>
        <p:spPr>
          <a:xfrm>
            <a:off x="7720381" y="1187809"/>
            <a:ext cx="94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Image</a:t>
            </a:r>
            <a:endParaRPr lang="x-non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54DCD-0C63-C38C-6A79-77A30172530F}"/>
              </a:ext>
            </a:extLst>
          </p:cNvPr>
          <p:cNvSpPr txBox="1"/>
          <p:nvPr/>
        </p:nvSpPr>
        <p:spPr>
          <a:xfrm>
            <a:off x="9876665" y="1197840"/>
            <a:ext cx="85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Mask</a:t>
            </a:r>
            <a:endParaRPr lang="x-non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F1253-3782-F57B-E883-72CE7C3766F1}"/>
              </a:ext>
            </a:extLst>
          </p:cNvPr>
          <p:cNvSpPr txBox="1"/>
          <p:nvPr/>
        </p:nvSpPr>
        <p:spPr>
          <a:xfrm>
            <a:off x="7720381" y="3717105"/>
            <a:ext cx="94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Image</a:t>
            </a:r>
            <a:endParaRPr lang="x-none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4B7A0F-5695-3F11-99F3-D9AD3456CCC6}"/>
              </a:ext>
            </a:extLst>
          </p:cNvPr>
          <p:cNvSpPr txBox="1"/>
          <p:nvPr/>
        </p:nvSpPr>
        <p:spPr>
          <a:xfrm>
            <a:off x="9876665" y="3727135"/>
            <a:ext cx="85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Mask</a:t>
            </a:r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344371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B867-88EF-4C4E-98C7-8FC5FB00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048"/>
            <a:ext cx="10515600" cy="1325563"/>
          </a:xfrm>
        </p:spPr>
        <p:txBody>
          <a:bodyPr>
            <a:normAutofit/>
          </a:bodyPr>
          <a:lstStyle/>
          <a:p>
            <a:r>
              <a:rPr lang="en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62DC-4C0B-6148-AB29-809D675C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Nuclei Segmentation</a:t>
            </a: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Label – point </a:t>
            </a: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44B330-ACB7-9D4D-AF28-63637FA6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7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5019B-9214-9740-B55F-0FCF47A2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87" y="2361885"/>
            <a:ext cx="1486386" cy="1486386"/>
          </a:xfrm>
          <a:prstGeom prst="rect">
            <a:avLst/>
          </a:prstGeom>
        </p:spPr>
      </p:pic>
      <p:sp>
        <p:nvSpPr>
          <p:cNvPr id="5" name="Rectangle 187">
            <a:extLst>
              <a:ext uri="{FF2B5EF4-FFF2-40B4-BE49-F238E27FC236}">
                <a16:creationId xmlns:a16="http://schemas.microsoft.com/office/drawing/2014/main" id="{D3B9776B-6DC5-ED41-8999-CD5F5DEFD3C4}"/>
              </a:ext>
            </a:extLst>
          </p:cNvPr>
          <p:cNvSpPr/>
          <p:nvPr/>
        </p:nvSpPr>
        <p:spPr>
          <a:xfrm>
            <a:off x="5294250" y="1992553"/>
            <a:ext cx="131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79BB5-48BC-334C-BD6C-5D8105F42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681" y="2361885"/>
            <a:ext cx="1486386" cy="14863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CE0F7E-AE32-6E4A-9CFC-AC7A6E58A0F5}"/>
              </a:ext>
            </a:extLst>
          </p:cNvPr>
          <p:cNvSpPr/>
          <p:nvPr/>
        </p:nvSpPr>
        <p:spPr>
          <a:xfrm>
            <a:off x="8365392" y="1992553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  <a:endParaRPr lang="x-none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792F8-8650-9046-8836-ADA0D95471E8}"/>
              </a:ext>
            </a:extLst>
          </p:cNvPr>
          <p:cNvSpPr txBox="1"/>
          <p:nvPr/>
        </p:nvSpPr>
        <p:spPr>
          <a:xfrm>
            <a:off x="6958767" y="2623772"/>
            <a:ext cx="110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557E86E-FE81-4346-B9B1-BFFD52C5EF19}"/>
              </a:ext>
            </a:extLst>
          </p:cNvPr>
          <p:cNvSpPr/>
          <p:nvPr/>
        </p:nvSpPr>
        <p:spPr>
          <a:xfrm>
            <a:off x="7130464" y="2998829"/>
            <a:ext cx="802934" cy="31775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BDB267-6260-5544-8662-D2C325365315}"/>
              </a:ext>
            </a:extLst>
          </p:cNvPr>
          <p:cNvSpPr/>
          <p:nvPr/>
        </p:nvSpPr>
        <p:spPr>
          <a:xfrm>
            <a:off x="5339934" y="4199213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x-none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3225B7-AAF6-BE4B-9B2C-6E00A4986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488" y="4568545"/>
            <a:ext cx="1486385" cy="14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4"/>
    </mc:Choice>
    <mc:Fallback xmlns="">
      <p:transition spd="slow" advTm="1406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34C4-7DD9-0F45-BD38-0BFBE61F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86240-BB23-3244-A05A-72212BFD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8</a:t>
            </a:fld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9D001-3513-954E-B149-54182A4B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10" y="3034287"/>
            <a:ext cx="7733204" cy="339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8ECF7-91DC-263D-E6A2-E1A10689C7C6}"/>
              </a:ext>
            </a:extLst>
          </p:cNvPr>
          <p:cNvSpPr txBox="1"/>
          <p:nvPr/>
        </p:nvSpPr>
        <p:spPr>
          <a:xfrm>
            <a:off x="837632" y="1637688"/>
            <a:ext cx="103631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</a:rPr>
              <a:t>Decouple and then fuse semantic and instance segmentation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​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29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6"/>
    </mc:Choice>
    <mc:Fallback xmlns="">
      <p:transition spd="slow" advTm="3403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{A33C878E-55A3-D841-849F-9F4605704682}tf10001120</Template>
  <TotalTime>10074</TotalTime>
  <Words>1272</Words>
  <Application>Microsoft Macintosh PowerPoint</Application>
  <PresentationFormat>Widescreen</PresentationFormat>
  <Paragraphs>214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等线</vt:lpstr>
      <vt:lpstr>Söhne</vt:lpstr>
      <vt:lpstr>var(--nova-font-family-sans-serif)</vt:lpstr>
      <vt:lpstr>Arial</vt:lpstr>
      <vt:lpstr>Calibri</vt:lpstr>
      <vt:lpstr>Calibri Light</vt:lpstr>
      <vt:lpstr>Cambria Math</vt:lpstr>
      <vt:lpstr>Times New Roman</vt:lpstr>
      <vt:lpstr>Office Theme</vt:lpstr>
      <vt:lpstr> Weakly Supervised Nuclei Segmentation  via Instance Learning</vt:lpstr>
      <vt:lpstr>Instance Segmentation </vt:lpstr>
      <vt:lpstr>Instance Segmentation </vt:lpstr>
      <vt:lpstr>PowerPoint Presentation</vt:lpstr>
      <vt:lpstr>Loss Function</vt:lpstr>
      <vt:lpstr>PowerPoint Presentation</vt:lpstr>
      <vt:lpstr>Dataset</vt:lpstr>
      <vt:lpstr>Problem Definition</vt:lpstr>
      <vt:lpstr>Main Idea</vt:lpstr>
      <vt:lpstr>Model Design</vt:lpstr>
      <vt:lpstr>Model Training</vt:lpstr>
      <vt:lpstr>Results</vt:lpstr>
      <vt:lpstr>Visualization</vt:lpstr>
      <vt:lpstr>Visualization</vt:lpstr>
      <vt:lpstr>Partial Point annotation?</vt:lpstr>
      <vt:lpstr>Analysis on partial points </vt:lpstr>
      <vt:lpstr>Pseudo label quality</vt:lpstr>
      <vt:lpstr>PowerPoint Presentation</vt:lpstr>
      <vt:lpstr>PowerPoint Presentation</vt:lpstr>
      <vt:lpstr>PowerPoint Presentation</vt:lpstr>
      <vt:lpstr>Where’s the problem from</vt:lpstr>
      <vt:lpstr>Where’s the problem from</vt:lpstr>
      <vt:lpstr>We need to tune α and β! </vt:lpstr>
      <vt:lpstr>We need to tune α and β! </vt:lpstr>
      <vt:lpstr>We need to tune α and β! 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Cook</dc:creator>
  <cp:lastModifiedBy>Xuan Gao</cp:lastModifiedBy>
  <cp:revision>594</cp:revision>
  <cp:lastPrinted>2021-03-07T14:38:19Z</cp:lastPrinted>
  <dcterms:created xsi:type="dcterms:W3CDTF">2021-03-07T14:38:19Z</dcterms:created>
  <dcterms:modified xsi:type="dcterms:W3CDTF">2023-04-13T14:30:10Z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